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handoutMasterIdLst>
    <p:handoutMasterId r:id="rId12"/>
  </p:handoutMasterIdLst>
  <p:sldIdLst>
    <p:sldId id="264" r:id="rId2"/>
    <p:sldId id="287" r:id="rId3"/>
    <p:sldId id="288" r:id="rId4"/>
    <p:sldId id="279" r:id="rId5"/>
    <p:sldId id="290" r:id="rId6"/>
    <p:sldId id="277" r:id="rId7"/>
    <p:sldId id="289" r:id="rId8"/>
    <p:sldId id="294" r:id="rId9"/>
    <p:sldId id="295" r:id="rId1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0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30123C2-C3E5-4CB7-9B6D-37D9249B2A72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E58F4A3-A165-45E9-80E2-53762D4D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6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C50A5D3-40FA-4F46-98D0-37A2AADDB9D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68B614C-81C1-49AD-879E-555979B4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6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0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7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7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4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9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559FB1-A9C4-4076-BECB-1EBF77F29E2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cbhcs.org/providers/ICD-10/Docs/GMC_codes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919" y="1"/>
            <a:ext cx="10018713" cy="1269999"/>
          </a:xfrm>
        </p:spPr>
        <p:txBody>
          <a:bodyPr>
            <a:normAutofit fontScale="90000"/>
          </a:bodyPr>
          <a:lstStyle/>
          <a:p>
            <a:r>
              <a:rPr lang="en-US" dirty="0"/>
              <a:t>INSYST </a:t>
            </a:r>
            <a:r>
              <a:rPr lang="en-US" dirty="0" smtClean="0"/>
              <a:t> Update</a:t>
            </a:r>
            <a:br>
              <a:rPr lang="en-US" dirty="0" smtClean="0"/>
            </a:br>
            <a:r>
              <a:rPr lang="en-US" sz="1400" dirty="0" smtClean="0"/>
              <a:t>Effective: </a:t>
            </a:r>
            <a:r>
              <a:rPr lang="en-US" sz="2800" dirty="0" smtClean="0"/>
              <a:t>02/22/2017</a:t>
            </a:r>
            <a:br>
              <a:rPr lang="en-US" sz="2800" dirty="0" smtClean="0"/>
            </a:br>
            <a:r>
              <a:rPr lang="en-US" sz="2800" i="1" dirty="0" smtClean="0"/>
              <a:t>Be sure to note if instructions are for MHS or SUD services or both.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714499"/>
            <a:ext cx="10018713" cy="3637789"/>
          </a:xfrm>
        </p:spPr>
        <p:txBody>
          <a:bodyPr>
            <a:normAutofit/>
          </a:bodyPr>
          <a:lstStyle/>
          <a:p>
            <a:r>
              <a:rPr lang="en-US" dirty="0" smtClean="0"/>
              <a:t>Client Registration</a:t>
            </a:r>
          </a:p>
          <a:p>
            <a:pPr lvl="1"/>
            <a:r>
              <a:rPr lang="en-US" dirty="0" smtClean="0"/>
              <a:t>New MHS field:   Veteran Status</a:t>
            </a:r>
          </a:p>
          <a:p>
            <a:r>
              <a:rPr lang="en-US" dirty="0" smtClean="0"/>
              <a:t> Episode Open and Closing:</a:t>
            </a:r>
          </a:p>
          <a:p>
            <a:pPr lvl="1"/>
            <a:r>
              <a:rPr lang="en-US" dirty="0" smtClean="0"/>
              <a:t>MHS &amp; SUD- Ability to  enter ICD-10 Diagnosis Codes  </a:t>
            </a:r>
          </a:p>
          <a:p>
            <a:pPr lvl="1"/>
            <a:r>
              <a:rPr lang="en-US" dirty="0" smtClean="0"/>
              <a:t>MHS – New Field for General Medical Code (GMC)</a:t>
            </a:r>
          </a:p>
          <a:p>
            <a:pPr lvl="1"/>
            <a:r>
              <a:rPr lang="en-US" dirty="0" smtClean="0"/>
              <a:t>MHS </a:t>
            </a:r>
            <a:r>
              <a:rPr lang="en-US" dirty="0"/>
              <a:t>–</a:t>
            </a:r>
            <a:r>
              <a:rPr lang="en-US" dirty="0" smtClean="0"/>
              <a:t> Nurse </a:t>
            </a:r>
            <a:r>
              <a:rPr lang="en-US" dirty="0"/>
              <a:t>Practitioner </a:t>
            </a:r>
            <a:r>
              <a:rPr lang="en-US" dirty="0" smtClean="0"/>
              <a:t>allowed in the Physicians field</a:t>
            </a:r>
          </a:p>
          <a:p>
            <a:r>
              <a:rPr lang="en-US" dirty="0" smtClean="0"/>
              <a:t>MHS</a:t>
            </a:r>
            <a:r>
              <a:rPr lang="en-US" dirty="0"/>
              <a:t> –</a:t>
            </a:r>
            <a:r>
              <a:rPr lang="en-US" dirty="0" smtClean="0"/>
              <a:t> Only a selected group of Programs will be using the new PEI </a:t>
            </a:r>
            <a:r>
              <a:rPr lang="en-US" dirty="0"/>
              <a:t>(Prevention and Early Intervention) </a:t>
            </a:r>
            <a:r>
              <a:rPr lang="en-US" dirty="0" smtClean="0"/>
              <a:t> screens.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25600" y="1257300"/>
            <a:ext cx="1031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8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695" y="1"/>
            <a:ext cx="10018713" cy="1207356"/>
          </a:xfrm>
        </p:spPr>
        <p:txBody>
          <a:bodyPr/>
          <a:lstStyle/>
          <a:p>
            <a:r>
              <a:rPr lang="en-US" dirty="0" smtClean="0"/>
              <a:t>Client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320" y="1542496"/>
            <a:ext cx="4854871" cy="3809791"/>
          </a:xfrm>
        </p:spPr>
        <p:txBody>
          <a:bodyPr>
            <a:normAutofit/>
          </a:bodyPr>
          <a:lstStyle/>
          <a:p>
            <a:r>
              <a:rPr lang="en-US" dirty="0" smtClean="0"/>
              <a:t>New</a:t>
            </a:r>
            <a:r>
              <a:rPr lang="en-US" b="1" dirty="0"/>
              <a:t> </a:t>
            </a:r>
            <a:r>
              <a:rPr lang="en-US" dirty="0" smtClean="0"/>
              <a:t>mandatory MHS fields </a:t>
            </a:r>
            <a:r>
              <a:rPr lang="en-US" dirty="0"/>
              <a:t>are included during the Client registration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VETERANS STATUS: 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Valid </a:t>
            </a:r>
            <a:r>
              <a:rPr lang="en-US" b="1" dirty="0"/>
              <a:t>values </a:t>
            </a:r>
            <a:r>
              <a:rPr lang="en-US" b="1" dirty="0" smtClean="0"/>
              <a:t>are numeric:</a:t>
            </a:r>
          </a:p>
          <a:p>
            <a:pPr marL="914400" lvl="2" indent="0">
              <a:buNone/>
            </a:pPr>
            <a:r>
              <a:rPr lang="en-US" b="1" dirty="0" smtClean="0"/>
              <a:t> 1 - Yes</a:t>
            </a:r>
          </a:p>
          <a:p>
            <a:pPr marL="914400" lvl="2" indent="0">
              <a:buNone/>
            </a:pPr>
            <a:r>
              <a:rPr lang="en-US" b="1" dirty="0" smtClean="0"/>
              <a:t> 2 – No</a:t>
            </a:r>
          </a:p>
          <a:p>
            <a:pPr marL="914400" lvl="2" indent="0">
              <a:buNone/>
            </a:pPr>
            <a:r>
              <a:rPr lang="en-US" b="1" dirty="0" smtClean="0"/>
              <a:t> 3 </a:t>
            </a:r>
            <a:r>
              <a:rPr lang="en-US" b="1" dirty="0"/>
              <a:t>- Declined to answer.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chaveza\Desktop\ClientUpdat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97" y="1384001"/>
            <a:ext cx="5943600" cy="346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9266944" y="3447391"/>
            <a:ext cx="437990" cy="1026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995" y="0"/>
            <a:ext cx="10018713" cy="1519287"/>
          </a:xfrm>
        </p:spPr>
        <p:txBody>
          <a:bodyPr>
            <a:normAutofit fontScale="90000"/>
          </a:bodyPr>
          <a:lstStyle/>
          <a:p>
            <a:r>
              <a:rPr lang="en-US" dirty="0"/>
              <a:t>Episode Open and </a:t>
            </a:r>
            <a:r>
              <a:rPr lang="en-US" dirty="0" smtClean="0"/>
              <a:t>Closing: </a:t>
            </a:r>
            <a:br>
              <a:rPr lang="en-US" dirty="0" smtClean="0"/>
            </a:br>
            <a:r>
              <a:rPr lang="en-US" sz="3600" u="sng" dirty="0" smtClean="0"/>
              <a:t>MHS </a:t>
            </a:r>
            <a:r>
              <a:rPr lang="en-US" sz="3600" u="sng" dirty="0"/>
              <a:t>&amp; SUD- </a:t>
            </a:r>
            <a:r>
              <a:rPr lang="en-US" sz="3600" dirty="0"/>
              <a:t>Ability to  enter ICD-10 Diagnosis Codes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3" y="2438399"/>
            <a:ext cx="10174095" cy="337718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Providers may continue </a:t>
            </a:r>
            <a:r>
              <a:rPr lang="en-US" sz="3200" dirty="0"/>
              <a:t>to  </a:t>
            </a:r>
            <a:r>
              <a:rPr lang="en-US" sz="3200" dirty="0" smtClean="0"/>
              <a:t>using </a:t>
            </a:r>
            <a:r>
              <a:rPr lang="en-US" sz="3200" dirty="0"/>
              <a:t>DSM-IV to crosswalk the primary diagnosis to the ICD-10 diagnosis code through March 31, </a:t>
            </a:r>
            <a:r>
              <a:rPr lang="en-US" sz="3200" dirty="0" smtClean="0"/>
              <a:t>2017.</a:t>
            </a:r>
          </a:p>
          <a:p>
            <a:endParaRPr lang="en-US" sz="3200" dirty="0"/>
          </a:p>
          <a:p>
            <a:r>
              <a:rPr lang="en-US" sz="3200" dirty="0" smtClean="0"/>
              <a:t>Effective </a:t>
            </a:r>
            <a:r>
              <a:rPr lang="en-US" sz="3200" dirty="0"/>
              <a:t>April 1, 2017, </a:t>
            </a:r>
            <a:r>
              <a:rPr lang="en-US" sz="3200" dirty="0" smtClean="0"/>
              <a:t>and as early as 2/22/17, begin </a:t>
            </a:r>
            <a:r>
              <a:rPr lang="en-US" sz="3200" dirty="0"/>
              <a:t>using the </a:t>
            </a:r>
            <a:r>
              <a:rPr lang="en-US" sz="3200" dirty="0" smtClean="0"/>
              <a:t> new ICD-10 InSyst fields according to information stated in the  Quality Assurance Memo dated February 22, 2017.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15048" y="0"/>
            <a:ext cx="10018713" cy="1552175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MHS</a:t>
            </a:r>
            <a:r>
              <a:rPr lang="en-US" dirty="0" smtClean="0"/>
              <a:t> Episode Open / Closing:</a:t>
            </a:r>
            <a:br>
              <a:rPr lang="en-US" dirty="0" smtClean="0"/>
            </a:br>
            <a:r>
              <a:rPr lang="en-US" dirty="0" smtClean="0"/>
              <a:t>Ability </a:t>
            </a:r>
            <a:r>
              <a:rPr lang="en-US" dirty="0"/>
              <a:t>to  enter ICD-10 Diagnosis </a:t>
            </a:r>
            <a:r>
              <a:rPr lang="en-US" dirty="0" smtClean="0"/>
              <a:t>Codes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68424" y="1882497"/>
            <a:ext cx="4583736" cy="35368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ICD10 diagnoses codes fields:</a:t>
            </a:r>
          </a:p>
          <a:p>
            <a:r>
              <a:rPr lang="en-US" dirty="0" smtClean="0"/>
              <a:t>Primary and Secondary fields accept valid </a:t>
            </a:r>
            <a:r>
              <a:rPr lang="en-US" dirty="0" smtClean="0"/>
              <a:t>“Included” ICD-10 </a:t>
            </a:r>
            <a:r>
              <a:rPr lang="en-US" dirty="0" smtClean="0"/>
              <a:t>Behavioral Health (“</a:t>
            </a:r>
            <a:r>
              <a:rPr lang="en-US" dirty="0"/>
              <a:t>F” series as well as “No Diagnosis” or “Deferred Diagnosis”) diagnosis codes.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Third, Fourth, and Fifth fields accepts either Behavioral Health </a:t>
            </a:r>
            <a:r>
              <a:rPr lang="en-US" dirty="0" smtClean="0"/>
              <a:t>(Included or Excluded ) or </a:t>
            </a:r>
            <a:r>
              <a:rPr lang="en-US" dirty="0"/>
              <a:t>Physical Health diagnosis 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 </a:t>
            </a:r>
            <a:r>
              <a:rPr lang="en-US" dirty="0" smtClean="0">
                <a:solidFill>
                  <a:srgbClr val="FF0000"/>
                </a:solidFill>
              </a:rPr>
              <a:t>ICD-10</a:t>
            </a:r>
            <a:r>
              <a:rPr lang="en-US" dirty="0"/>
              <a:t> </a:t>
            </a:r>
            <a:r>
              <a:rPr lang="en-US" dirty="0" smtClean="0"/>
              <a:t>description </a:t>
            </a:r>
            <a:r>
              <a:rPr lang="en-US" dirty="0" smtClean="0"/>
              <a:t>labels </a:t>
            </a:r>
            <a:r>
              <a:rPr lang="en-US" dirty="0" smtClean="0"/>
              <a:t>for the Primary and Secondary </a:t>
            </a:r>
            <a:r>
              <a:rPr lang="en-US" dirty="0" smtClean="0"/>
              <a:t> ICD-10 diagnosis </a:t>
            </a:r>
            <a:r>
              <a:rPr lang="en-US" dirty="0" smtClean="0"/>
              <a:t>code will then be listed.</a:t>
            </a:r>
            <a:endParaRPr lang="en-US" dirty="0"/>
          </a:p>
        </p:txBody>
      </p:sp>
      <p:pic>
        <p:nvPicPr>
          <p:cNvPr id="9" name="Content Placeholder 8" descr="C:\Users\Gillman\Desktop\INST v10 Update\Episode Opening 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4672" y="1976377"/>
            <a:ext cx="5624738" cy="36684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ight Arrow 7"/>
          <p:cNvSpPr/>
          <p:nvPr/>
        </p:nvSpPr>
        <p:spPr>
          <a:xfrm>
            <a:off x="5947394" y="3705514"/>
            <a:ext cx="437990" cy="3977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14937"/>
            <a:ext cx="10018713" cy="1401671"/>
          </a:xfrm>
        </p:spPr>
        <p:txBody>
          <a:bodyPr>
            <a:normAutofit fontScale="90000"/>
          </a:bodyPr>
          <a:lstStyle/>
          <a:p>
            <a:r>
              <a:rPr lang="en-US" dirty="0"/>
              <a:t>Episode Open and Closing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u="sng" dirty="0"/>
              <a:t>SUD</a:t>
            </a:r>
            <a:r>
              <a:rPr lang="en-US" dirty="0"/>
              <a:t>- Ability to  enter ICD-10 Diagnosis Codes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438" y="2084832"/>
            <a:ext cx="3553594" cy="2731008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New ICD10 diagnoses codes fields:</a:t>
            </a:r>
          </a:p>
          <a:p>
            <a:r>
              <a:rPr lang="en-US" sz="8000" dirty="0"/>
              <a:t>Primary and Secondary fields accept valid </a:t>
            </a:r>
            <a:r>
              <a:rPr lang="en-US" sz="8000" dirty="0" smtClean="0"/>
              <a:t>ICD-10 diagnosis codes (F10-F19)</a:t>
            </a:r>
          </a:p>
          <a:p>
            <a:r>
              <a:rPr lang="en-US" sz="8000" dirty="0" smtClean="0"/>
              <a:t>Additional </a:t>
            </a:r>
            <a:r>
              <a:rPr lang="en-US" sz="8000" dirty="0" smtClean="0">
                <a:solidFill>
                  <a:srgbClr val="FF0000"/>
                </a:solidFill>
              </a:rPr>
              <a:t>ICD-10 </a:t>
            </a:r>
            <a:r>
              <a:rPr lang="en-US" sz="8000" dirty="0" smtClean="0"/>
              <a:t>description </a:t>
            </a:r>
            <a:r>
              <a:rPr lang="en-US" sz="8000" dirty="0" smtClean="0"/>
              <a:t>labels </a:t>
            </a:r>
            <a:r>
              <a:rPr lang="en-US" sz="8000" dirty="0" smtClean="0"/>
              <a:t>for the Primary </a:t>
            </a:r>
            <a:r>
              <a:rPr lang="en-US" sz="8000" dirty="0"/>
              <a:t>and</a:t>
            </a:r>
            <a:r>
              <a:rPr lang="en-US" sz="8000" dirty="0" smtClean="0"/>
              <a:t> Secondary </a:t>
            </a:r>
            <a:r>
              <a:rPr lang="en-US" sz="8000" dirty="0" smtClean="0"/>
              <a:t>ICD-10 diagnosis </a:t>
            </a:r>
            <a:r>
              <a:rPr lang="en-US" sz="8000" dirty="0" smtClean="0"/>
              <a:t>code.</a:t>
            </a:r>
          </a:p>
          <a:p>
            <a:endParaRPr lang="en-US" dirty="0"/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147" y="1626864"/>
            <a:ext cx="5677986" cy="3974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ight Arrow 9"/>
          <p:cNvSpPr/>
          <p:nvPr/>
        </p:nvSpPr>
        <p:spPr>
          <a:xfrm>
            <a:off x="5627147" y="4458552"/>
            <a:ext cx="437990" cy="673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627147" y="4613083"/>
            <a:ext cx="437990" cy="741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27147" y="4813791"/>
            <a:ext cx="437990" cy="741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3489" y="0"/>
            <a:ext cx="10018713" cy="1102179"/>
          </a:xfrm>
        </p:spPr>
        <p:txBody>
          <a:bodyPr>
            <a:normAutofit/>
          </a:bodyPr>
          <a:lstStyle/>
          <a:p>
            <a:pPr lvl="1" algn="ctr"/>
            <a:r>
              <a:rPr lang="en-US" sz="2800" dirty="0" smtClean="0"/>
              <a:t>MHS </a:t>
            </a:r>
            <a:r>
              <a:rPr lang="en-US" sz="2800" dirty="0"/>
              <a:t>Episode Open </a:t>
            </a:r>
            <a:r>
              <a:rPr lang="en-US" sz="2800" dirty="0" smtClean="0"/>
              <a:t>/Closing</a:t>
            </a:r>
            <a:r>
              <a:rPr lang="en-US" sz="2800" dirty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New Field for General Medical Code (GMC)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30779" y="1901952"/>
            <a:ext cx="4592236" cy="46939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 new  GMC codes </a:t>
            </a:r>
            <a:r>
              <a:rPr lang="en-US" sz="2000" dirty="0" smtClean="0"/>
              <a:t>fields.  Standard </a:t>
            </a:r>
            <a:r>
              <a:rPr lang="en-US" sz="2000" dirty="0" smtClean="0"/>
              <a:t>GMC codes still </a:t>
            </a:r>
            <a:r>
              <a:rPr lang="en-US" sz="2000" dirty="0" smtClean="0"/>
              <a:t>apply (see list).</a:t>
            </a:r>
            <a:endParaRPr lang="en-US" sz="2000" dirty="0" smtClean="0"/>
          </a:p>
          <a:p>
            <a:r>
              <a:rPr lang="en-US" dirty="0"/>
              <a:t>GMC code values located on the Providers Website under the InSyst Menu / </a:t>
            </a:r>
            <a:r>
              <a:rPr lang="en-US" dirty="0" smtClean="0"/>
              <a:t>Forms.</a:t>
            </a:r>
            <a:endParaRPr lang="en-US" dirty="0"/>
          </a:p>
          <a:p>
            <a:r>
              <a:rPr lang="en-US" sz="2000" dirty="0" smtClean="0">
                <a:hlinkClick r:id="rId2"/>
              </a:rPr>
              <a:t>Link to the General </a:t>
            </a:r>
            <a:r>
              <a:rPr lang="en-US" sz="2000" dirty="0">
                <a:hlinkClick r:id="rId2"/>
              </a:rPr>
              <a:t>Medical Condition Summary Codes displayed by code </a:t>
            </a:r>
            <a:endParaRPr lang="en-US" sz="2000" dirty="0" smtClean="0"/>
          </a:p>
          <a:p>
            <a:r>
              <a:rPr lang="en-US" dirty="0" smtClean="0"/>
              <a:t>Axis</a:t>
            </a:r>
            <a:r>
              <a:rPr lang="en-US" dirty="0" smtClean="0"/>
              <a:t>’ 1 – 3 are </a:t>
            </a:r>
            <a:r>
              <a:rPr lang="en-US" dirty="0"/>
              <a:t>no longer </a:t>
            </a:r>
            <a:r>
              <a:rPr lang="en-US" dirty="0" smtClean="0"/>
              <a:t>available effective 4/1/17.  Continue to enter the Principal Psychological and/or </a:t>
            </a:r>
            <a:r>
              <a:rPr lang="en-US" dirty="0" smtClean="0"/>
              <a:t>Environmental </a:t>
            </a:r>
            <a:r>
              <a:rPr lang="en-US" dirty="0" smtClean="0"/>
              <a:t>A- J </a:t>
            </a:r>
            <a:r>
              <a:rPr lang="en-US" dirty="0" smtClean="0"/>
              <a:t>Codes </a:t>
            </a:r>
            <a:r>
              <a:rPr lang="en-US" dirty="0" smtClean="0"/>
              <a:t>in Axis </a:t>
            </a:r>
            <a:r>
              <a:rPr lang="en-US" dirty="0" smtClean="0"/>
              <a:t>IV, </a:t>
            </a:r>
            <a:r>
              <a:rPr lang="en-US" dirty="0" smtClean="0"/>
              <a:t>and the GAF score in the  Axis 5 field as well as in the appropriate CSI field.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23015" y="1812470"/>
            <a:ext cx="6109292" cy="43189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10296256" y="3913931"/>
            <a:ext cx="437990" cy="1159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4312" y="88392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MHS Episode Open / Closing:</a:t>
            </a:r>
            <a:br>
              <a:rPr lang="en-US" dirty="0"/>
            </a:br>
            <a:r>
              <a:rPr lang="en-US" dirty="0"/>
              <a:t>Nurse Practitioner allowed in the Physicians field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84312" y="2097024"/>
            <a:ext cx="4895055" cy="3124201"/>
          </a:xfrm>
        </p:spPr>
        <p:txBody>
          <a:bodyPr>
            <a:normAutofit/>
          </a:bodyPr>
          <a:lstStyle/>
          <a:p>
            <a:r>
              <a:rPr lang="en-US" sz="2800" dirty="0"/>
              <a:t>Nurse Practitioner </a:t>
            </a:r>
            <a:r>
              <a:rPr lang="en-US" sz="2800" dirty="0" smtClean="0"/>
              <a:t>(and Physician Assistants) allowed </a:t>
            </a:r>
            <a:r>
              <a:rPr lang="en-US" sz="2800" dirty="0"/>
              <a:t>in the Physicians field</a:t>
            </a:r>
          </a:p>
        </p:txBody>
      </p:sp>
      <p:pic>
        <p:nvPicPr>
          <p:cNvPr id="10" name="Content Placeholder 8" descr="C:\Users\Gillman\Desktop\INST v10 Update\Episode Opening 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5752" y="2097024"/>
            <a:ext cx="5037064" cy="36941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6379367" y="4597715"/>
            <a:ext cx="446385" cy="1433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04544"/>
          </a:xfrm>
        </p:spPr>
        <p:txBody>
          <a:bodyPr/>
          <a:lstStyle/>
          <a:p>
            <a:r>
              <a:rPr lang="en-US" dirty="0"/>
              <a:t>MHS </a:t>
            </a:r>
            <a:r>
              <a:rPr lang="en-US" dirty="0" smtClean="0"/>
              <a:t>PEI </a:t>
            </a:r>
            <a:r>
              <a:rPr lang="en-US" dirty="0"/>
              <a:t>Screens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7608" y="1511809"/>
            <a:ext cx="9952292" cy="3771391"/>
          </a:xfrm>
        </p:spPr>
        <p:txBody>
          <a:bodyPr>
            <a:noAutofit/>
          </a:bodyPr>
          <a:lstStyle/>
          <a:p>
            <a:r>
              <a:rPr lang="en-US" sz="2400" dirty="0"/>
              <a:t>Training </a:t>
            </a:r>
            <a:r>
              <a:rPr lang="en-US" sz="2400" dirty="0" smtClean="0"/>
              <a:t>will be provided </a:t>
            </a:r>
            <a:r>
              <a:rPr lang="en-US" sz="2400" dirty="0"/>
              <a:t>at a later date for the Programs that will be using this new </a:t>
            </a:r>
            <a:r>
              <a:rPr lang="en-US" sz="2400" dirty="0" smtClean="0"/>
              <a:t>screens </a:t>
            </a:r>
            <a:r>
              <a:rPr lang="en-US" sz="2400" dirty="0"/>
              <a:t>to collect PEI data as required by the State.</a:t>
            </a:r>
          </a:p>
          <a:p>
            <a:endParaRPr lang="en-US" sz="2400" dirty="0" smtClean="0"/>
          </a:p>
          <a:p>
            <a:r>
              <a:rPr lang="en-US" sz="2400" dirty="0" smtClean="0"/>
              <a:t>If you wish further information regarding the PEI screen please contact the Help Desk at  (510) 567-8181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88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58393" y="1650964"/>
            <a:ext cx="5286247" cy="191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Information Systems Help Desk: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InSyst Data Entry/ Staff # Assistance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/>
              <a:t>&amp; InSyst </a:t>
            </a:r>
            <a:r>
              <a:rPr lang="en-US" dirty="0" smtClean="0"/>
              <a:t>Reports: </a:t>
            </a:r>
            <a:r>
              <a:rPr lang="en-US" i="1" dirty="0" smtClean="0"/>
              <a:t>(510) 567-8181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44640" y="1825063"/>
            <a:ext cx="5218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InSyst Data Entry Training: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Helpdesk	</a:t>
            </a:r>
            <a:r>
              <a:rPr lang="en-US" sz="2400" dirty="0" smtClean="0"/>
              <a:t>	(510) 567-8181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Willie Chu	</a:t>
            </a:r>
            <a:r>
              <a:rPr lang="en-US" sz="2400" dirty="0" smtClean="0"/>
              <a:t>	(510) 383-1591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8393" y="3758517"/>
            <a:ext cx="7549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Quality Assurance:</a:t>
            </a:r>
          </a:p>
          <a:p>
            <a:pPr marL="285750" indent="-285750" defTabSz="457200"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i="1" dirty="0"/>
              <a:t>DSM-5 &amp; ICD-10 related </a:t>
            </a:r>
            <a:r>
              <a:rPr lang="en-US" sz="2400" i="1" dirty="0" smtClean="0"/>
              <a:t>coding and medical records documentation questions: </a:t>
            </a:r>
            <a:r>
              <a:rPr lang="en-US" sz="2400" dirty="0" smtClean="0"/>
              <a:t>see attached QA Contact 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8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1502</TotalTime>
  <Words>490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INSYST  Update Effective: 02/22/2017 Be sure to note if instructions are for MHS or SUD services or both.</vt:lpstr>
      <vt:lpstr>Client Registration</vt:lpstr>
      <vt:lpstr>Episode Open and Closing:  MHS &amp; SUD- Ability to  enter ICD-10 Diagnosis Codes   </vt:lpstr>
      <vt:lpstr>MHS Episode Open / Closing: Ability to  enter ICD-10 Diagnosis Codes </vt:lpstr>
      <vt:lpstr>Episode Open and Closing: SUD- Ability to  enter ICD-10 Diagnosis Codes    </vt:lpstr>
      <vt:lpstr>MHS Episode Open /Closing:  New Field for General Medical Code (GMC)</vt:lpstr>
      <vt:lpstr>MHS Episode Open / Closing: Nurse Practitioner allowed in the Physicians field</vt:lpstr>
      <vt:lpstr>MHS PEI Screens</vt:lpstr>
      <vt:lpstr>Contact Information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ACBHCS DSM-5 and ICD-10 Implementation</dc:title>
  <dc:creator>Richard Gillman</dc:creator>
  <cp:lastModifiedBy>R. Anthony Sanders- Pfeifer</cp:lastModifiedBy>
  <cp:revision>87</cp:revision>
  <cp:lastPrinted>2017-02-21T16:32:20Z</cp:lastPrinted>
  <dcterms:created xsi:type="dcterms:W3CDTF">2017-02-01T02:30:04Z</dcterms:created>
  <dcterms:modified xsi:type="dcterms:W3CDTF">2017-02-22T19:50:24Z</dcterms:modified>
</cp:coreProperties>
</file>